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5" r:id="rId3"/>
    <p:sldId id="269" r:id="rId4"/>
    <p:sldId id="274" r:id="rId5"/>
    <p:sldId id="257" r:id="rId6"/>
    <p:sldId id="258" r:id="rId7"/>
    <p:sldId id="264" r:id="rId8"/>
    <p:sldId id="262" r:id="rId9"/>
    <p:sldId id="263" r:id="rId10"/>
    <p:sldId id="268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26" autoAdjust="0"/>
  </p:normalViewPr>
  <p:slideViewPr>
    <p:cSldViewPr>
      <p:cViewPr varScale="1">
        <p:scale>
          <a:sx n="55" d="100"/>
          <a:sy n="55" d="100"/>
        </p:scale>
        <p:origin x="-150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1;&#1080;&#1083;&#1080;&#1103;%20&#1058;&#1072;&#1075;&#1080;&#1088;&#1086;&#1074;&#1085;&#1072;\AppData\Local\Temp\7zO8636CBC7\kniga-ege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2013/14 уч.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1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ГБОУ СОШ №1</c:v>
                </c:pt>
                <c:pt idx="1">
                  <c:v> ГБОУ СОШ №2</c:v>
                </c:pt>
                <c:pt idx="2">
                  <c:v>ГБОУ СОШ №3</c:v>
                </c:pt>
                <c:pt idx="3">
                  <c:v>ГБОУ СОШ №4</c:v>
                </c:pt>
                <c:pt idx="4">
                  <c:v>ГБОУ СОШ №5</c:v>
                </c:pt>
                <c:pt idx="5">
                  <c:v>ГБОУ СОШ №8</c:v>
                </c:pt>
                <c:pt idx="6">
                  <c:v>ГБОУ СОШ №9</c:v>
                </c:pt>
                <c:pt idx="7">
                  <c:v>ГБОУ СОШ №10</c:v>
                </c:pt>
                <c:pt idx="8">
                  <c:v>ГБОУ СОШ №11</c:v>
                </c:pt>
                <c:pt idx="9">
                  <c:v>Школа-интернат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58.3</c:v>
                </c:pt>
                <c:pt idx="1">
                  <c:v>71.8</c:v>
                </c:pt>
                <c:pt idx="2">
                  <c:v>54.3</c:v>
                </c:pt>
                <c:pt idx="3">
                  <c:v>59.1</c:v>
                </c:pt>
                <c:pt idx="4">
                  <c:v>67.400000000000006</c:v>
                </c:pt>
                <c:pt idx="5">
                  <c:v>61</c:v>
                </c:pt>
                <c:pt idx="6">
                  <c:v>64.599999999999994</c:v>
                </c:pt>
                <c:pt idx="7">
                  <c:v>66.7</c:v>
                </c:pt>
                <c:pt idx="8">
                  <c:v>56.4</c:v>
                </c:pt>
                <c:pt idx="9">
                  <c:v>62.1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2014/15 уч. год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ГБОУ СОШ №1</c:v>
                </c:pt>
                <c:pt idx="1">
                  <c:v> ГБОУ СОШ №2</c:v>
                </c:pt>
                <c:pt idx="2">
                  <c:v>ГБОУ СОШ №3</c:v>
                </c:pt>
                <c:pt idx="3">
                  <c:v>ГБОУ СОШ №4</c:v>
                </c:pt>
                <c:pt idx="4">
                  <c:v>ГБОУ СОШ №5</c:v>
                </c:pt>
                <c:pt idx="5">
                  <c:v>ГБОУ СОШ №8</c:v>
                </c:pt>
                <c:pt idx="6">
                  <c:v>ГБОУ СОШ №9</c:v>
                </c:pt>
                <c:pt idx="7">
                  <c:v>ГБОУ СОШ №10</c:v>
                </c:pt>
                <c:pt idx="8">
                  <c:v>ГБОУ СОШ №11</c:v>
                </c:pt>
                <c:pt idx="9">
                  <c:v>Школа-интернат 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64</c:v>
                </c:pt>
                <c:pt idx="1">
                  <c:v>75</c:v>
                </c:pt>
                <c:pt idx="2">
                  <c:v>66.8</c:v>
                </c:pt>
                <c:pt idx="3">
                  <c:v>70</c:v>
                </c:pt>
                <c:pt idx="4">
                  <c:v>71</c:v>
                </c:pt>
                <c:pt idx="5">
                  <c:v>70</c:v>
                </c:pt>
                <c:pt idx="6">
                  <c:v>69</c:v>
                </c:pt>
                <c:pt idx="7">
                  <c:v>66.8</c:v>
                </c:pt>
                <c:pt idx="8">
                  <c:v>57</c:v>
                </c:pt>
                <c:pt idx="9">
                  <c:v>66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2015/16 уч.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ГБОУ СОШ №1</c:v>
                </c:pt>
                <c:pt idx="1">
                  <c:v> ГБОУ СОШ №2</c:v>
                </c:pt>
                <c:pt idx="2">
                  <c:v>ГБОУ СОШ №3</c:v>
                </c:pt>
                <c:pt idx="3">
                  <c:v>ГБОУ СОШ №4</c:v>
                </c:pt>
                <c:pt idx="4">
                  <c:v>ГБОУ СОШ №5</c:v>
                </c:pt>
                <c:pt idx="5">
                  <c:v>ГБОУ СОШ №8</c:v>
                </c:pt>
                <c:pt idx="6">
                  <c:v>ГБОУ СОШ №9</c:v>
                </c:pt>
                <c:pt idx="7">
                  <c:v>ГБОУ СОШ №10</c:v>
                </c:pt>
                <c:pt idx="8">
                  <c:v>ГБОУ СОШ №11</c:v>
                </c:pt>
                <c:pt idx="9">
                  <c:v>Школа-интернат 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74</c:v>
                </c:pt>
                <c:pt idx="1">
                  <c:v>75</c:v>
                </c:pt>
                <c:pt idx="2">
                  <c:v>70</c:v>
                </c:pt>
                <c:pt idx="3">
                  <c:v>71</c:v>
                </c:pt>
                <c:pt idx="4">
                  <c:v>75</c:v>
                </c:pt>
                <c:pt idx="5">
                  <c:v>67</c:v>
                </c:pt>
                <c:pt idx="6">
                  <c:v>74</c:v>
                </c:pt>
                <c:pt idx="7">
                  <c:v>69</c:v>
                </c:pt>
                <c:pt idx="8">
                  <c:v>73</c:v>
                </c:pt>
                <c:pt idx="9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29792"/>
        <c:axId val="4935680"/>
      </c:barChart>
      <c:catAx>
        <c:axId val="4929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4935680"/>
        <c:crosses val="autoZero"/>
        <c:auto val="1"/>
        <c:lblAlgn val="ctr"/>
        <c:lblOffset val="100"/>
        <c:noMultiLvlLbl val="0"/>
      </c:catAx>
      <c:valAx>
        <c:axId val="4935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297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319894041022651E-2"/>
          <c:y val="1.7123869549972016E-2"/>
          <c:w val="0.91370479731700205"/>
          <c:h val="0.70043480249396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2013/14 уч.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Лист1!$A$2:$A$17</c:f>
              <c:strCache>
                <c:ptCount val="16"/>
                <c:pt idx="0">
                  <c:v>Алакаевская СОШ</c:v>
                </c:pt>
                <c:pt idx="1">
                  <c:v>Бобровская СОШ</c:v>
                </c:pt>
                <c:pt idx="2">
                  <c:v>Богдановская СОШ</c:v>
                </c:pt>
                <c:pt idx="3">
                  <c:v>Бузаевская СОШ</c:v>
                </c:pt>
                <c:pt idx="4">
                  <c:v>Георгиевская СОШ</c:v>
                </c:pt>
                <c:pt idx="5">
                  <c:v>Домашкинская СОШ</c:v>
                </c:pt>
                <c:pt idx="6">
                  <c:v>Домашкинская СОШ (ВО)</c:v>
                </c:pt>
                <c:pt idx="7">
                  <c:v>Кинельская СОШ</c:v>
                </c:pt>
                <c:pt idx="8">
                  <c:v>Комсомольская СОШ</c:v>
                </c:pt>
                <c:pt idx="9">
                  <c:v>Красносамарская СОШ</c:v>
                </c:pt>
                <c:pt idx="10">
                  <c:v>М-Малышевская СОШ</c:v>
                </c:pt>
                <c:pt idx="11">
                  <c:v>Новосарбайская СОШ</c:v>
                </c:pt>
                <c:pt idx="12">
                  <c:v>Октябрьская СОШ</c:v>
                </c:pt>
                <c:pt idx="13">
                  <c:v>Сколковская СОШ</c:v>
                </c:pt>
                <c:pt idx="14">
                  <c:v>Сырейская СОШ</c:v>
                </c:pt>
                <c:pt idx="15">
                  <c:v>Чубовская СОШ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64.5</c:v>
                </c:pt>
                <c:pt idx="1">
                  <c:v>62.6</c:v>
                </c:pt>
                <c:pt idx="2">
                  <c:v>57.4</c:v>
                </c:pt>
                <c:pt idx="3">
                  <c:v>80</c:v>
                </c:pt>
                <c:pt idx="4">
                  <c:v>69.400000000000006</c:v>
                </c:pt>
                <c:pt idx="5">
                  <c:v>58.2</c:v>
                </c:pt>
                <c:pt idx="7">
                  <c:v>60</c:v>
                </c:pt>
                <c:pt idx="8">
                  <c:v>69.3</c:v>
                </c:pt>
                <c:pt idx="9">
                  <c:v>57.6</c:v>
                </c:pt>
                <c:pt idx="10">
                  <c:v>57.3</c:v>
                </c:pt>
                <c:pt idx="11">
                  <c:v>65.2</c:v>
                </c:pt>
                <c:pt idx="12">
                  <c:v>65.5</c:v>
                </c:pt>
                <c:pt idx="13">
                  <c:v>76</c:v>
                </c:pt>
                <c:pt idx="14">
                  <c:v>57.9</c:v>
                </c:pt>
                <c:pt idx="15">
                  <c:v>60.2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2014/15 уч. год</c:v>
                </c:pt>
              </c:strCache>
            </c:strRef>
          </c:tx>
          <c:invertIfNegative val="0"/>
          <c:cat>
            <c:strRef>
              <c:f>Лист1!$A$2:$A$17</c:f>
              <c:strCache>
                <c:ptCount val="16"/>
                <c:pt idx="0">
                  <c:v>Алакаевская СОШ</c:v>
                </c:pt>
                <c:pt idx="1">
                  <c:v>Бобровская СОШ</c:v>
                </c:pt>
                <c:pt idx="2">
                  <c:v>Богдановская СОШ</c:v>
                </c:pt>
                <c:pt idx="3">
                  <c:v>Бузаевская СОШ</c:v>
                </c:pt>
                <c:pt idx="4">
                  <c:v>Георгиевская СОШ</c:v>
                </c:pt>
                <c:pt idx="5">
                  <c:v>Домашкинская СОШ</c:v>
                </c:pt>
                <c:pt idx="6">
                  <c:v>Домашкинская СОШ (ВО)</c:v>
                </c:pt>
                <c:pt idx="7">
                  <c:v>Кинельская СОШ</c:v>
                </c:pt>
                <c:pt idx="8">
                  <c:v>Комсомольская СОШ</c:v>
                </c:pt>
                <c:pt idx="9">
                  <c:v>Красносамарская СОШ</c:v>
                </c:pt>
                <c:pt idx="10">
                  <c:v>М-Малышевская СОШ</c:v>
                </c:pt>
                <c:pt idx="11">
                  <c:v>Новосарбайская СОШ</c:v>
                </c:pt>
                <c:pt idx="12">
                  <c:v>Октябрьская СОШ</c:v>
                </c:pt>
                <c:pt idx="13">
                  <c:v>Сколковская СОШ</c:v>
                </c:pt>
                <c:pt idx="14">
                  <c:v>Сырейская СОШ</c:v>
                </c:pt>
                <c:pt idx="15">
                  <c:v>Чубовская СОШ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68</c:v>
                </c:pt>
                <c:pt idx="2">
                  <c:v>75</c:v>
                </c:pt>
                <c:pt idx="3">
                  <c:v>84</c:v>
                </c:pt>
                <c:pt idx="4">
                  <c:v>67</c:v>
                </c:pt>
                <c:pt idx="5">
                  <c:v>48</c:v>
                </c:pt>
                <c:pt idx="6">
                  <c:v>17</c:v>
                </c:pt>
                <c:pt idx="7">
                  <c:v>57</c:v>
                </c:pt>
                <c:pt idx="8">
                  <c:v>70</c:v>
                </c:pt>
                <c:pt idx="9">
                  <c:v>82</c:v>
                </c:pt>
                <c:pt idx="10">
                  <c:v>66</c:v>
                </c:pt>
                <c:pt idx="11">
                  <c:v>82</c:v>
                </c:pt>
                <c:pt idx="12">
                  <c:v>82</c:v>
                </c:pt>
                <c:pt idx="13">
                  <c:v>78</c:v>
                </c:pt>
                <c:pt idx="14">
                  <c:v>56</c:v>
                </c:pt>
                <c:pt idx="15">
                  <c:v>72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2015/16 уч. год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Лист1!$A$2:$A$17</c:f>
              <c:strCache>
                <c:ptCount val="16"/>
                <c:pt idx="0">
                  <c:v>Алакаевская СОШ</c:v>
                </c:pt>
                <c:pt idx="1">
                  <c:v>Бобровская СОШ</c:v>
                </c:pt>
                <c:pt idx="2">
                  <c:v>Богдановская СОШ</c:v>
                </c:pt>
                <c:pt idx="3">
                  <c:v>Бузаевская СОШ</c:v>
                </c:pt>
                <c:pt idx="4">
                  <c:v>Георгиевская СОШ</c:v>
                </c:pt>
                <c:pt idx="5">
                  <c:v>Домашкинская СОШ</c:v>
                </c:pt>
                <c:pt idx="6">
                  <c:v>Домашкинская СОШ (ВО)</c:v>
                </c:pt>
                <c:pt idx="7">
                  <c:v>Кинельская СОШ</c:v>
                </c:pt>
                <c:pt idx="8">
                  <c:v>Комсомольская СОШ</c:v>
                </c:pt>
                <c:pt idx="9">
                  <c:v>Красносамарская СОШ</c:v>
                </c:pt>
                <c:pt idx="10">
                  <c:v>М-Малышевская СОШ</c:v>
                </c:pt>
                <c:pt idx="11">
                  <c:v>Новосарбайская СОШ</c:v>
                </c:pt>
                <c:pt idx="12">
                  <c:v>Октябрьская СОШ</c:v>
                </c:pt>
                <c:pt idx="13">
                  <c:v>Сколковская СОШ</c:v>
                </c:pt>
                <c:pt idx="14">
                  <c:v>Сырейская СОШ</c:v>
                </c:pt>
                <c:pt idx="15">
                  <c:v>Чубовская СОШ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  <c:pt idx="0">
                  <c:v>60</c:v>
                </c:pt>
                <c:pt idx="2">
                  <c:v>73</c:v>
                </c:pt>
                <c:pt idx="4">
                  <c:v>74</c:v>
                </c:pt>
                <c:pt idx="5">
                  <c:v>61</c:v>
                </c:pt>
                <c:pt idx="6">
                  <c:v>16</c:v>
                </c:pt>
                <c:pt idx="7">
                  <c:v>65</c:v>
                </c:pt>
                <c:pt idx="8">
                  <c:v>63</c:v>
                </c:pt>
                <c:pt idx="10">
                  <c:v>72</c:v>
                </c:pt>
                <c:pt idx="11">
                  <c:v>77</c:v>
                </c:pt>
                <c:pt idx="12">
                  <c:v>72</c:v>
                </c:pt>
                <c:pt idx="13">
                  <c:v>70</c:v>
                </c:pt>
                <c:pt idx="14">
                  <c:v>62</c:v>
                </c:pt>
                <c:pt idx="15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99328"/>
        <c:axId val="6517504"/>
      </c:barChart>
      <c:catAx>
        <c:axId val="6499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6517504"/>
        <c:crosses val="autoZero"/>
        <c:auto val="1"/>
        <c:lblAlgn val="ctr"/>
        <c:lblOffset val="100"/>
        <c:noMultiLvlLbl val="0"/>
      </c:catAx>
      <c:valAx>
        <c:axId val="6517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99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Рейтинг образовательных учрежденийпо результатам ЕГЭ    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Русский язык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1066009125297287E-2"/>
          <c:y val="0.10387371573457151"/>
          <c:w val="0.94376714141692031"/>
          <c:h val="0.6098047727801790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'[kniga-ege 2016.xls]сред балл '!$B$8:$B$18;'[kniga-ege 2016.xls]сред балл '!$B$21:$B$37</c:f>
              <c:strCache>
                <c:ptCount val="28"/>
                <c:pt idx="0">
                  <c:v>СОШ №1</c:v>
                </c:pt>
                <c:pt idx="1">
                  <c:v>СОШ №1 (В/О)</c:v>
                </c:pt>
                <c:pt idx="2">
                  <c:v>СОШ №2</c:v>
                </c:pt>
                <c:pt idx="3">
                  <c:v>СОШ №3</c:v>
                </c:pt>
                <c:pt idx="4">
                  <c:v>СОШ №4</c:v>
                </c:pt>
                <c:pt idx="5">
                  <c:v>СОШ №5 ОЦ"Лидер"</c:v>
                </c:pt>
                <c:pt idx="6">
                  <c:v>СОШ №8</c:v>
                </c:pt>
                <c:pt idx="7">
                  <c:v>СОШ №9</c:v>
                </c:pt>
                <c:pt idx="8">
                  <c:v>СОШ №10</c:v>
                </c:pt>
                <c:pt idx="9">
                  <c:v>СОШ №11</c:v>
                </c:pt>
                <c:pt idx="10">
                  <c:v>ИНТЕРНАТ № 9</c:v>
                </c:pt>
                <c:pt idx="11">
                  <c:v>Алакаевская СОШ</c:v>
                </c:pt>
                <c:pt idx="12">
                  <c:v>Бобровская СОШ</c:v>
                </c:pt>
                <c:pt idx="13">
                  <c:v>Богдановская СОШ</c:v>
                </c:pt>
                <c:pt idx="14">
                  <c:v>Бузаевская СОШ</c:v>
                </c:pt>
                <c:pt idx="15">
                  <c:v>Георгиевская СОШ</c:v>
                </c:pt>
                <c:pt idx="16">
                  <c:v>Георгиевская СОШ (В/О)</c:v>
                </c:pt>
                <c:pt idx="17">
                  <c:v>Домашкинская СОШ</c:v>
                </c:pt>
                <c:pt idx="18">
                  <c:v>Домашкинская СОШ (В/О)</c:v>
                </c:pt>
                <c:pt idx="19">
                  <c:v>Кинельская СОШ</c:v>
                </c:pt>
                <c:pt idx="20">
                  <c:v>Комсомольская СОШ</c:v>
                </c:pt>
                <c:pt idx="21">
                  <c:v>Красносамарская СОШ</c:v>
                </c:pt>
                <c:pt idx="22">
                  <c:v>М-малышевская СОШ</c:v>
                </c:pt>
                <c:pt idx="23">
                  <c:v>Новосарбайская СОШ</c:v>
                </c:pt>
                <c:pt idx="24">
                  <c:v>Октябрьская СОШ</c:v>
                </c:pt>
                <c:pt idx="25">
                  <c:v>Сколковская СОШ</c:v>
                </c:pt>
                <c:pt idx="26">
                  <c:v>Сырейская СОШ</c:v>
                </c:pt>
                <c:pt idx="27">
                  <c:v>Чубовская СОШ</c:v>
                </c:pt>
              </c:strCache>
            </c:strRef>
          </c:cat>
          <c:val>
            <c:numRef>
              <c:f>'[kniga-ege 2016.xls]сред балл '!$D$8:$D$18;'[kniga-ege 2016.xls]сред балл '!$D$21:$D$37</c:f>
              <c:numCache>
                <c:formatCode>0.0</c:formatCode>
                <c:ptCount val="28"/>
                <c:pt idx="0">
                  <c:v>74</c:v>
                </c:pt>
                <c:pt idx="1">
                  <c:v>40</c:v>
                </c:pt>
                <c:pt idx="2">
                  <c:v>75</c:v>
                </c:pt>
                <c:pt idx="3">
                  <c:v>70</c:v>
                </c:pt>
                <c:pt idx="4">
                  <c:v>71</c:v>
                </c:pt>
                <c:pt idx="5">
                  <c:v>75</c:v>
                </c:pt>
                <c:pt idx="6">
                  <c:v>67</c:v>
                </c:pt>
                <c:pt idx="7">
                  <c:v>74</c:v>
                </c:pt>
                <c:pt idx="8">
                  <c:v>69</c:v>
                </c:pt>
                <c:pt idx="9">
                  <c:v>73</c:v>
                </c:pt>
                <c:pt idx="10">
                  <c:v>69</c:v>
                </c:pt>
                <c:pt idx="11">
                  <c:v>60</c:v>
                </c:pt>
                <c:pt idx="13">
                  <c:v>73</c:v>
                </c:pt>
                <c:pt idx="15">
                  <c:v>74</c:v>
                </c:pt>
                <c:pt idx="17">
                  <c:v>61</c:v>
                </c:pt>
                <c:pt idx="18">
                  <c:v>16</c:v>
                </c:pt>
                <c:pt idx="19">
                  <c:v>65</c:v>
                </c:pt>
                <c:pt idx="20">
                  <c:v>63</c:v>
                </c:pt>
                <c:pt idx="22">
                  <c:v>72</c:v>
                </c:pt>
                <c:pt idx="23">
                  <c:v>77</c:v>
                </c:pt>
                <c:pt idx="24">
                  <c:v>72</c:v>
                </c:pt>
                <c:pt idx="25">
                  <c:v>70</c:v>
                </c:pt>
                <c:pt idx="26">
                  <c:v>62</c:v>
                </c:pt>
                <c:pt idx="27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326144"/>
        <c:axId val="92442624"/>
      </c:barChart>
      <c:catAx>
        <c:axId val="92326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75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2442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44262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</c:majorGridlines>
        <c:numFmt formatCode="0.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92326144"/>
        <c:crosses val="autoZero"/>
        <c:crossBetween val="between"/>
      </c:valAx>
      <c:spPr>
        <a:solidFill>
          <a:schemeClr val="bg1">
            <a:lumMod val="75000"/>
          </a:schemeClr>
        </a:solidFill>
        <a:ln w="12700">
          <a:solidFill>
            <a:schemeClr val="tx1">
              <a:lumMod val="50000"/>
              <a:lumOff val="50000"/>
              <a:alpha val="93000"/>
            </a:schemeClr>
          </a:solidFill>
        </a:ln>
      </c:spPr>
    </c:plotArea>
    <c:plotVisOnly val="1"/>
    <c:dispBlanksAs val="gap"/>
    <c:showDLblsOverMax val="0"/>
  </c:chart>
  <c:spPr>
    <a:noFill/>
    <a:ln w="3175">
      <a:solidFill>
        <a:schemeClr val="bg1">
          <a:lumMod val="6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2013/14 уч. год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ГБОУ СОШ №1</c:v>
                </c:pt>
                <c:pt idx="1">
                  <c:v> ГБОУ СОШ №2</c:v>
                </c:pt>
                <c:pt idx="2">
                  <c:v>ГБОУ СОШ №3</c:v>
                </c:pt>
                <c:pt idx="3">
                  <c:v>ГБОУ СОШ №4</c:v>
                </c:pt>
                <c:pt idx="4">
                  <c:v>ГБОУ СОШ №5</c:v>
                </c:pt>
                <c:pt idx="5">
                  <c:v>ГБОУ СОШ №8</c:v>
                </c:pt>
                <c:pt idx="6">
                  <c:v>ГБОУ СОШ №9</c:v>
                </c:pt>
                <c:pt idx="7">
                  <c:v>ГБОУ СОШ №10</c:v>
                </c:pt>
                <c:pt idx="8">
                  <c:v>ГБОУ СОШ №11</c:v>
                </c:pt>
                <c:pt idx="9">
                  <c:v>Школа-интернат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59.6</c:v>
                </c:pt>
                <c:pt idx="1">
                  <c:v>71.8</c:v>
                </c:pt>
                <c:pt idx="2">
                  <c:v>54.3</c:v>
                </c:pt>
                <c:pt idx="3">
                  <c:v>59.1</c:v>
                </c:pt>
                <c:pt idx="4" formatCode="0.0">
                  <c:v>67.400000000000006</c:v>
                </c:pt>
                <c:pt idx="5">
                  <c:v>61</c:v>
                </c:pt>
                <c:pt idx="6">
                  <c:v>64.599999999999994</c:v>
                </c:pt>
                <c:pt idx="7">
                  <c:v>66.7</c:v>
                </c:pt>
                <c:pt idx="8">
                  <c:v>56.4</c:v>
                </c:pt>
                <c:pt idx="9">
                  <c:v>62.1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2014/15 уч. год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ГБОУ СОШ №1</c:v>
                </c:pt>
                <c:pt idx="1">
                  <c:v> ГБОУ СОШ №2</c:v>
                </c:pt>
                <c:pt idx="2">
                  <c:v>ГБОУ СОШ №3</c:v>
                </c:pt>
                <c:pt idx="3">
                  <c:v>ГБОУ СОШ №4</c:v>
                </c:pt>
                <c:pt idx="4">
                  <c:v>ГБОУ СОШ №5</c:v>
                </c:pt>
                <c:pt idx="5">
                  <c:v>ГБОУ СОШ №8</c:v>
                </c:pt>
                <c:pt idx="6">
                  <c:v>ГБОУ СОШ №9</c:v>
                </c:pt>
                <c:pt idx="7">
                  <c:v>ГБОУ СОШ №10</c:v>
                </c:pt>
                <c:pt idx="8">
                  <c:v>ГБОУ СОШ №11</c:v>
                </c:pt>
                <c:pt idx="9">
                  <c:v>Школа-интернат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64</c:v>
                </c:pt>
                <c:pt idx="1">
                  <c:v>75</c:v>
                </c:pt>
                <c:pt idx="2">
                  <c:v>66</c:v>
                </c:pt>
                <c:pt idx="3">
                  <c:v>70</c:v>
                </c:pt>
                <c:pt idx="4">
                  <c:v>71</c:v>
                </c:pt>
                <c:pt idx="5">
                  <c:v>70</c:v>
                </c:pt>
                <c:pt idx="6">
                  <c:v>69</c:v>
                </c:pt>
                <c:pt idx="7">
                  <c:v>66</c:v>
                </c:pt>
                <c:pt idx="8">
                  <c:v>57</c:v>
                </c:pt>
                <c:pt idx="9">
                  <c:v>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2015/16 уч. год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ГБОУ СОШ №1</c:v>
                </c:pt>
                <c:pt idx="1">
                  <c:v> ГБОУ СОШ №2</c:v>
                </c:pt>
                <c:pt idx="2">
                  <c:v>ГБОУ СОШ №3</c:v>
                </c:pt>
                <c:pt idx="3">
                  <c:v>ГБОУ СОШ №4</c:v>
                </c:pt>
                <c:pt idx="4">
                  <c:v>ГБОУ СОШ №5</c:v>
                </c:pt>
                <c:pt idx="5">
                  <c:v>ГБОУ СОШ №8</c:v>
                </c:pt>
                <c:pt idx="6">
                  <c:v>ГБОУ СОШ №9</c:v>
                </c:pt>
                <c:pt idx="7">
                  <c:v>ГБОУ СОШ №10</c:v>
                </c:pt>
                <c:pt idx="8">
                  <c:v>ГБОУ СОШ №11</c:v>
                </c:pt>
                <c:pt idx="9">
                  <c:v>Школа-интернат</c:v>
                </c:pt>
              </c:strCache>
            </c:strRef>
          </c:cat>
          <c:val>
            <c:numRef>
              <c:f>Лист1!$D$2:$D$11</c:f>
              <c:numCache>
                <c:formatCode>0.0</c:formatCode>
                <c:ptCount val="10"/>
                <c:pt idx="0">
                  <c:v>74</c:v>
                </c:pt>
                <c:pt idx="1">
                  <c:v>75</c:v>
                </c:pt>
                <c:pt idx="2">
                  <c:v>70</c:v>
                </c:pt>
                <c:pt idx="3">
                  <c:v>71</c:v>
                </c:pt>
                <c:pt idx="4">
                  <c:v>75</c:v>
                </c:pt>
                <c:pt idx="5">
                  <c:v>67</c:v>
                </c:pt>
                <c:pt idx="6">
                  <c:v>74</c:v>
                </c:pt>
                <c:pt idx="7">
                  <c:v>69</c:v>
                </c:pt>
                <c:pt idx="8">
                  <c:v>73</c:v>
                </c:pt>
                <c:pt idx="9">
                  <c:v>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51808"/>
        <c:axId val="6730880"/>
      </c:lineChart>
      <c:catAx>
        <c:axId val="6551808"/>
        <c:scaling>
          <c:orientation val="minMax"/>
        </c:scaling>
        <c:delete val="0"/>
        <c:axPos val="b"/>
        <c:majorTickMark val="out"/>
        <c:minorTickMark val="none"/>
        <c:tickLblPos val="nextTo"/>
        <c:crossAx val="6730880"/>
        <c:crosses val="autoZero"/>
        <c:auto val="1"/>
        <c:lblAlgn val="ctr"/>
        <c:lblOffset val="100"/>
        <c:noMultiLvlLbl val="0"/>
      </c:catAx>
      <c:valAx>
        <c:axId val="6730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551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Алакаевская СОШ</c:v>
                </c:pt>
                <c:pt idx="1">
                  <c:v>Бобровская СОШ</c:v>
                </c:pt>
                <c:pt idx="2">
                  <c:v>Богдановская СОШ</c:v>
                </c:pt>
                <c:pt idx="3">
                  <c:v>Бузаевская СОШ</c:v>
                </c:pt>
                <c:pt idx="4">
                  <c:v>Георгиевская СОШ</c:v>
                </c:pt>
                <c:pt idx="5">
                  <c:v>Домашкинская СОШ</c:v>
                </c:pt>
                <c:pt idx="6">
                  <c:v>Домашкинская СОШ (В/О)</c:v>
                </c:pt>
                <c:pt idx="7">
                  <c:v>Кинельская СОШ</c:v>
                </c:pt>
                <c:pt idx="8">
                  <c:v>Комсомольская СОШ</c:v>
                </c:pt>
                <c:pt idx="9">
                  <c:v>Красносамарская СОШ</c:v>
                </c:pt>
                <c:pt idx="10">
                  <c:v>М-малышевская СОШ</c:v>
                </c:pt>
                <c:pt idx="11">
                  <c:v>Новосарбайская СОШ</c:v>
                </c:pt>
                <c:pt idx="12">
                  <c:v>Октябрьская СОШ</c:v>
                </c:pt>
                <c:pt idx="13">
                  <c:v>Сколковская СОШ</c:v>
                </c:pt>
                <c:pt idx="14">
                  <c:v>Сырейская СОШ</c:v>
                </c:pt>
                <c:pt idx="15">
                  <c:v>Чубовская СОШ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64.5</c:v>
                </c:pt>
                <c:pt idx="1">
                  <c:v>62.6</c:v>
                </c:pt>
                <c:pt idx="2">
                  <c:v>57.4</c:v>
                </c:pt>
                <c:pt idx="3">
                  <c:v>80</c:v>
                </c:pt>
                <c:pt idx="4">
                  <c:v>69.400000000000006</c:v>
                </c:pt>
                <c:pt idx="5">
                  <c:v>58.2</c:v>
                </c:pt>
                <c:pt idx="7">
                  <c:v>60</c:v>
                </c:pt>
                <c:pt idx="8">
                  <c:v>69.3</c:v>
                </c:pt>
                <c:pt idx="9">
                  <c:v>57.6</c:v>
                </c:pt>
                <c:pt idx="10">
                  <c:v>57.3</c:v>
                </c:pt>
                <c:pt idx="11">
                  <c:v>65.2</c:v>
                </c:pt>
                <c:pt idx="12">
                  <c:v>65.5</c:v>
                </c:pt>
                <c:pt idx="13">
                  <c:v>76</c:v>
                </c:pt>
                <c:pt idx="14">
                  <c:v>57.9</c:v>
                </c:pt>
                <c:pt idx="15">
                  <c:v>60.2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Алакаевская СОШ</c:v>
                </c:pt>
                <c:pt idx="1">
                  <c:v>Бобровская СОШ</c:v>
                </c:pt>
                <c:pt idx="2">
                  <c:v>Богдановская СОШ</c:v>
                </c:pt>
                <c:pt idx="3">
                  <c:v>Бузаевская СОШ</c:v>
                </c:pt>
                <c:pt idx="4">
                  <c:v>Георгиевская СОШ</c:v>
                </c:pt>
                <c:pt idx="5">
                  <c:v>Домашкинская СОШ</c:v>
                </c:pt>
                <c:pt idx="6">
                  <c:v>Домашкинская СОШ (В/О)</c:v>
                </c:pt>
                <c:pt idx="7">
                  <c:v>Кинельская СОШ</c:v>
                </c:pt>
                <c:pt idx="8">
                  <c:v>Комсомольская СОШ</c:v>
                </c:pt>
                <c:pt idx="9">
                  <c:v>Красносамарская СОШ</c:v>
                </c:pt>
                <c:pt idx="10">
                  <c:v>М-малышевская СОШ</c:v>
                </c:pt>
                <c:pt idx="11">
                  <c:v>Новосарбайская СОШ</c:v>
                </c:pt>
                <c:pt idx="12">
                  <c:v>Октябрьская СОШ</c:v>
                </c:pt>
                <c:pt idx="13">
                  <c:v>Сколковская СОШ</c:v>
                </c:pt>
                <c:pt idx="14">
                  <c:v>Сырейская СОШ</c:v>
                </c:pt>
                <c:pt idx="15">
                  <c:v>Чубовская СОШ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 formatCode="0.0">
                  <c:v>68</c:v>
                </c:pt>
                <c:pt idx="2" formatCode="0.0">
                  <c:v>75</c:v>
                </c:pt>
                <c:pt idx="3" formatCode="0.0">
                  <c:v>84</c:v>
                </c:pt>
                <c:pt idx="4" formatCode="0.0">
                  <c:v>67</c:v>
                </c:pt>
                <c:pt idx="5" formatCode="0.0">
                  <c:v>48</c:v>
                </c:pt>
                <c:pt idx="6" formatCode="0.0">
                  <c:v>17</c:v>
                </c:pt>
                <c:pt idx="7" formatCode="0.0">
                  <c:v>57</c:v>
                </c:pt>
                <c:pt idx="8" formatCode="0.0">
                  <c:v>70</c:v>
                </c:pt>
                <c:pt idx="9" formatCode="0.0">
                  <c:v>82</c:v>
                </c:pt>
                <c:pt idx="10" formatCode="0.0">
                  <c:v>66</c:v>
                </c:pt>
                <c:pt idx="11" formatCode="0.0">
                  <c:v>82</c:v>
                </c:pt>
                <c:pt idx="12" formatCode="0.0">
                  <c:v>82</c:v>
                </c:pt>
                <c:pt idx="13" formatCode="0.0">
                  <c:v>78</c:v>
                </c:pt>
                <c:pt idx="14" formatCode="0.0">
                  <c:v>56</c:v>
                </c:pt>
                <c:pt idx="15" formatCode="0.0">
                  <c:v>72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Алакаевская СОШ</c:v>
                </c:pt>
                <c:pt idx="1">
                  <c:v>Бобровская СОШ</c:v>
                </c:pt>
                <c:pt idx="2">
                  <c:v>Богдановская СОШ</c:v>
                </c:pt>
                <c:pt idx="3">
                  <c:v>Бузаевская СОШ</c:v>
                </c:pt>
                <c:pt idx="4">
                  <c:v>Георгиевская СОШ</c:v>
                </c:pt>
                <c:pt idx="5">
                  <c:v>Домашкинская СОШ</c:v>
                </c:pt>
                <c:pt idx="6">
                  <c:v>Домашкинская СОШ (В/О)</c:v>
                </c:pt>
                <c:pt idx="7">
                  <c:v>Кинельская СОШ</c:v>
                </c:pt>
                <c:pt idx="8">
                  <c:v>Комсомольская СОШ</c:v>
                </c:pt>
                <c:pt idx="9">
                  <c:v>Красносамарская СОШ</c:v>
                </c:pt>
                <c:pt idx="10">
                  <c:v>М-малышевская СОШ</c:v>
                </c:pt>
                <c:pt idx="11">
                  <c:v>Новосарбайская СОШ</c:v>
                </c:pt>
                <c:pt idx="12">
                  <c:v>Октябрьская СОШ</c:v>
                </c:pt>
                <c:pt idx="13">
                  <c:v>Сколковская СОШ</c:v>
                </c:pt>
                <c:pt idx="14">
                  <c:v>Сырейская СОШ</c:v>
                </c:pt>
                <c:pt idx="15">
                  <c:v>Чубовская СОШ</c:v>
                </c:pt>
              </c:strCache>
            </c:strRef>
          </c:cat>
          <c:val>
            <c:numRef>
              <c:f>Лист1!$D$2:$D$17</c:f>
              <c:numCache>
                <c:formatCode>General</c:formatCode>
                <c:ptCount val="16"/>
                <c:pt idx="0" formatCode="0.0">
                  <c:v>60</c:v>
                </c:pt>
                <c:pt idx="2" formatCode="0.0">
                  <c:v>73</c:v>
                </c:pt>
                <c:pt idx="4" formatCode="0.0">
                  <c:v>74</c:v>
                </c:pt>
                <c:pt idx="5" formatCode="0.0">
                  <c:v>61</c:v>
                </c:pt>
                <c:pt idx="6" formatCode="0.0">
                  <c:v>16</c:v>
                </c:pt>
                <c:pt idx="7" formatCode="0.0">
                  <c:v>65</c:v>
                </c:pt>
                <c:pt idx="8" formatCode="0.0">
                  <c:v>63</c:v>
                </c:pt>
                <c:pt idx="10" formatCode="0.0">
                  <c:v>72</c:v>
                </c:pt>
                <c:pt idx="11" formatCode="0.0">
                  <c:v>77</c:v>
                </c:pt>
                <c:pt idx="12" formatCode="0.0">
                  <c:v>72</c:v>
                </c:pt>
                <c:pt idx="13" formatCode="0.0">
                  <c:v>70</c:v>
                </c:pt>
                <c:pt idx="14" formatCode="0.0">
                  <c:v>62</c:v>
                </c:pt>
                <c:pt idx="15" formatCode="0.0">
                  <c:v>80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50752"/>
        <c:axId val="36252288"/>
      </c:lineChart>
      <c:catAx>
        <c:axId val="36250752"/>
        <c:scaling>
          <c:orientation val="minMax"/>
        </c:scaling>
        <c:delete val="0"/>
        <c:axPos val="b"/>
        <c:majorTickMark val="out"/>
        <c:minorTickMark val="none"/>
        <c:tickLblPos val="nextTo"/>
        <c:crossAx val="36252288"/>
        <c:crosses val="autoZero"/>
        <c:auto val="1"/>
        <c:lblAlgn val="ctr"/>
        <c:lblOffset val="100"/>
        <c:noMultiLvlLbl val="0"/>
      </c:catAx>
      <c:valAx>
        <c:axId val="3625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25075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Наибольший балл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ГБОУ СОШ №1</c:v>
                </c:pt>
                <c:pt idx="1">
                  <c:v>ГБОУ СОШ №1 (в/о)</c:v>
                </c:pt>
                <c:pt idx="2">
                  <c:v> ГБОУ СОШ №2</c:v>
                </c:pt>
                <c:pt idx="3">
                  <c:v>ГБОУ СОШ №3</c:v>
                </c:pt>
                <c:pt idx="4">
                  <c:v>ГБОУ СОШ №4</c:v>
                </c:pt>
                <c:pt idx="5">
                  <c:v>ГБОУ СОШ №5</c:v>
                </c:pt>
                <c:pt idx="6">
                  <c:v>ГБОУ СОШ №8</c:v>
                </c:pt>
                <c:pt idx="7">
                  <c:v>ГБОУ СОШ №9</c:v>
                </c:pt>
                <c:pt idx="8">
                  <c:v>ГБОУ СОШ №10</c:v>
                </c:pt>
                <c:pt idx="9">
                  <c:v>ГБОУ СОШ №11</c:v>
                </c:pt>
                <c:pt idx="10">
                  <c:v>Школа-интернат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93</c:v>
                </c:pt>
                <c:pt idx="1">
                  <c:v>62</c:v>
                </c:pt>
                <c:pt idx="2">
                  <c:v>98</c:v>
                </c:pt>
                <c:pt idx="3">
                  <c:v>96</c:v>
                </c:pt>
                <c:pt idx="4">
                  <c:v>93</c:v>
                </c:pt>
                <c:pt idx="5">
                  <c:v>98</c:v>
                </c:pt>
                <c:pt idx="6">
                  <c:v>91</c:v>
                </c:pt>
                <c:pt idx="7">
                  <c:v>100</c:v>
                </c:pt>
                <c:pt idx="8">
                  <c:v>93</c:v>
                </c:pt>
                <c:pt idx="9">
                  <c:v>93</c:v>
                </c:pt>
                <c:pt idx="10">
                  <c:v>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Наименьший балл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ГБОУ СОШ №1</c:v>
                </c:pt>
                <c:pt idx="1">
                  <c:v>ГБОУ СОШ №1 (в/о)</c:v>
                </c:pt>
                <c:pt idx="2">
                  <c:v> ГБОУ СОШ №2</c:v>
                </c:pt>
                <c:pt idx="3">
                  <c:v>ГБОУ СОШ №3</c:v>
                </c:pt>
                <c:pt idx="4">
                  <c:v>ГБОУ СОШ №4</c:v>
                </c:pt>
                <c:pt idx="5">
                  <c:v>ГБОУ СОШ №5</c:v>
                </c:pt>
                <c:pt idx="6">
                  <c:v>ГБОУ СОШ №8</c:v>
                </c:pt>
                <c:pt idx="7">
                  <c:v>ГБОУ СОШ №9</c:v>
                </c:pt>
                <c:pt idx="8">
                  <c:v>ГБОУ СОШ №10</c:v>
                </c:pt>
                <c:pt idx="9">
                  <c:v>ГБОУ СОШ №11</c:v>
                </c:pt>
                <c:pt idx="10">
                  <c:v>Школа-интернат 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54</c:v>
                </c:pt>
                <c:pt idx="1">
                  <c:v>24</c:v>
                </c:pt>
                <c:pt idx="2">
                  <c:v>50</c:v>
                </c:pt>
                <c:pt idx="3">
                  <c:v>50</c:v>
                </c:pt>
                <c:pt idx="4">
                  <c:v>49</c:v>
                </c:pt>
                <c:pt idx="5">
                  <c:v>44</c:v>
                </c:pt>
                <c:pt idx="6">
                  <c:v>55</c:v>
                </c:pt>
                <c:pt idx="7">
                  <c:v>54</c:v>
                </c:pt>
                <c:pt idx="8">
                  <c:v>49</c:v>
                </c:pt>
                <c:pt idx="9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75840"/>
        <c:axId val="35477376"/>
      </c:barChart>
      <c:catAx>
        <c:axId val="35475840"/>
        <c:scaling>
          <c:orientation val="minMax"/>
        </c:scaling>
        <c:delete val="0"/>
        <c:axPos val="b"/>
        <c:majorTickMark val="out"/>
        <c:minorTickMark val="none"/>
        <c:tickLblPos val="nextTo"/>
        <c:crossAx val="35477376"/>
        <c:crosses val="autoZero"/>
        <c:auto val="1"/>
        <c:lblAlgn val="ctr"/>
        <c:lblOffset val="100"/>
        <c:noMultiLvlLbl val="0"/>
      </c:catAx>
      <c:valAx>
        <c:axId val="35477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4758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Наибольший ряд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Алакаевская СОШ</c:v>
                </c:pt>
                <c:pt idx="1">
                  <c:v>Богдановская СОШ</c:v>
                </c:pt>
                <c:pt idx="2">
                  <c:v>Георгиевская СОШ</c:v>
                </c:pt>
                <c:pt idx="3">
                  <c:v>Домашкинская СОШ</c:v>
                </c:pt>
                <c:pt idx="4">
                  <c:v>Домашкинская СОШ (ВО)</c:v>
                </c:pt>
                <c:pt idx="5">
                  <c:v>Кинельская СОШ</c:v>
                </c:pt>
                <c:pt idx="6">
                  <c:v>Комсомольская СОШ</c:v>
                </c:pt>
                <c:pt idx="7">
                  <c:v>М-Малышевская СОШ</c:v>
                </c:pt>
                <c:pt idx="8">
                  <c:v>Новосарбайская СОШ</c:v>
                </c:pt>
                <c:pt idx="9">
                  <c:v>Октябрьская СОШ</c:v>
                </c:pt>
                <c:pt idx="10">
                  <c:v>Сколковская СОШ</c:v>
                </c:pt>
                <c:pt idx="11">
                  <c:v>Сырейская СОШ</c:v>
                </c:pt>
                <c:pt idx="12">
                  <c:v>Чубовская СОШ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61</c:v>
                </c:pt>
                <c:pt idx="1">
                  <c:v>93</c:v>
                </c:pt>
                <c:pt idx="2">
                  <c:v>93</c:v>
                </c:pt>
                <c:pt idx="3">
                  <c:v>88</c:v>
                </c:pt>
                <c:pt idx="4">
                  <c:v>32</c:v>
                </c:pt>
                <c:pt idx="5">
                  <c:v>81</c:v>
                </c:pt>
                <c:pt idx="6">
                  <c:v>100</c:v>
                </c:pt>
                <c:pt idx="7">
                  <c:v>78</c:v>
                </c:pt>
                <c:pt idx="8">
                  <c:v>86</c:v>
                </c:pt>
                <c:pt idx="9">
                  <c:v>86</c:v>
                </c:pt>
                <c:pt idx="10">
                  <c:v>78</c:v>
                </c:pt>
                <c:pt idx="11">
                  <c:v>72</c:v>
                </c:pt>
                <c:pt idx="12">
                  <c:v>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Наименьший ряд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Алакаевская СОШ</c:v>
                </c:pt>
                <c:pt idx="1">
                  <c:v>Богдановская СОШ</c:v>
                </c:pt>
                <c:pt idx="2">
                  <c:v>Георгиевская СОШ</c:v>
                </c:pt>
                <c:pt idx="3">
                  <c:v>Домашкинская СОШ</c:v>
                </c:pt>
                <c:pt idx="4">
                  <c:v>Домашкинская СОШ (ВО)</c:v>
                </c:pt>
                <c:pt idx="5">
                  <c:v>Кинельская СОШ</c:v>
                </c:pt>
                <c:pt idx="6">
                  <c:v>Комсомольская СОШ</c:v>
                </c:pt>
                <c:pt idx="7">
                  <c:v>М-Малышевская СОШ</c:v>
                </c:pt>
                <c:pt idx="8">
                  <c:v>Новосарбайская СОШ</c:v>
                </c:pt>
                <c:pt idx="9">
                  <c:v>Октябрьская СОШ</c:v>
                </c:pt>
                <c:pt idx="10">
                  <c:v>Сколковская СОШ</c:v>
                </c:pt>
                <c:pt idx="11">
                  <c:v>Сырейская СОШ</c:v>
                </c:pt>
                <c:pt idx="12">
                  <c:v>Чубовская СОШ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59</c:v>
                </c:pt>
                <c:pt idx="1">
                  <c:v>59</c:v>
                </c:pt>
                <c:pt idx="2">
                  <c:v>51</c:v>
                </c:pt>
                <c:pt idx="3">
                  <c:v>36</c:v>
                </c:pt>
                <c:pt idx="4">
                  <c:v>15</c:v>
                </c:pt>
                <c:pt idx="5">
                  <c:v>49</c:v>
                </c:pt>
                <c:pt idx="6">
                  <c:v>43</c:v>
                </c:pt>
                <c:pt idx="7">
                  <c:v>65</c:v>
                </c:pt>
                <c:pt idx="8">
                  <c:v>67</c:v>
                </c:pt>
                <c:pt idx="9">
                  <c:v>60</c:v>
                </c:pt>
                <c:pt idx="10">
                  <c:v>57</c:v>
                </c:pt>
                <c:pt idx="11">
                  <c:v>54</c:v>
                </c:pt>
                <c:pt idx="12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52640"/>
        <c:axId val="35566720"/>
      </c:barChart>
      <c:catAx>
        <c:axId val="35552640"/>
        <c:scaling>
          <c:orientation val="minMax"/>
        </c:scaling>
        <c:delete val="0"/>
        <c:axPos val="b"/>
        <c:majorTickMark val="out"/>
        <c:minorTickMark val="none"/>
        <c:tickLblPos val="nextTo"/>
        <c:crossAx val="35566720"/>
        <c:crosses val="autoZero"/>
        <c:auto val="1"/>
        <c:lblAlgn val="ctr"/>
        <c:lblOffset val="100"/>
        <c:noMultiLvlLbl val="0"/>
      </c:catAx>
      <c:valAx>
        <c:axId val="35566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5526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0.0374</cdr:x>
      <cdr:y>0.13599</cdr:y>
    </cdr:from>
    <cdr:to>
      <cdr:x>0.97765</cdr:x>
      <cdr:y>0.13724</cdr:y>
    </cdr:to>
    <cdr:sp macro="" textlink="">
      <cdr:nvSpPr>
        <cdr:cNvPr id="37896" name="Line 8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344476" y="756526"/>
          <a:ext cx="8660529" cy="695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>
          <a:solidFill>
            <a:schemeClr val="tx1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0.04535</cdr:x>
      <cdr:y>0.23343</cdr:y>
    </cdr:from>
    <cdr:to>
      <cdr:x>0.98535</cdr:x>
      <cdr:y>0.23343</cdr:y>
    </cdr:to>
    <cdr:sp macro="" textlink="">
      <cdr:nvSpPr>
        <cdr:cNvPr id="37889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417714" y="1298570"/>
          <a:ext cx="8658226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31750" cmpd="sng">
          <a:solidFill>
            <a:srgbClr val="FF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0.215</cdr:x>
      <cdr:y>0.96675</cdr:y>
    </cdr:from>
    <cdr:to>
      <cdr:x>0.245</cdr:x>
      <cdr:y>0.96675</cdr:y>
    </cdr:to>
    <cdr:sp macro="" textlink="">
      <cdr:nvSpPr>
        <cdr:cNvPr id="37891" name="Line 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1980295" y="5432893"/>
          <a:ext cx="276320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0.2535</cdr:x>
      <cdr:y>0.9505</cdr:y>
    </cdr:from>
    <cdr:to>
      <cdr:x>0.449</cdr:x>
      <cdr:y>0.99975</cdr:y>
    </cdr:to>
    <cdr:sp macro="" textlink="">
      <cdr:nvSpPr>
        <cdr:cNvPr id="3789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334906" y="5341572"/>
          <a:ext cx="1800687" cy="2767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i="0" u="none" strike="noStrike" baseline="0">
              <a:solidFill>
                <a:srgbClr val="000000"/>
              </a:solidFill>
              <a:latin typeface="Times New Roman"/>
              <a:cs typeface="Times New Roman"/>
            </a:rPr>
            <a:t>средний балл округ 71,0</a:t>
          </a:r>
          <a:endParaRPr lang="ru-RU"/>
        </a:p>
      </cdr:txBody>
    </cdr:sp>
  </cdr:relSizeAnchor>
  <cdr:relSizeAnchor xmlns:cdr="http://schemas.openxmlformats.org/drawingml/2006/chartDrawing">
    <cdr:from>
      <cdr:x>0.5245</cdr:x>
      <cdr:y>0.96675</cdr:y>
    </cdr:from>
    <cdr:to>
      <cdr:x>0.5575</cdr:x>
      <cdr:y>0.96675</cdr:y>
    </cdr:to>
    <cdr:sp macro="" textlink="">
      <cdr:nvSpPr>
        <cdr:cNvPr id="37894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4830999" y="5432893"/>
          <a:ext cx="303952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19050">
          <a:solidFill>
            <a:sysClr val="windowText" lastClr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0.5575</cdr:x>
      <cdr:y>0.9505</cdr:y>
    </cdr:from>
    <cdr:to>
      <cdr:x>0.77575</cdr:x>
      <cdr:y>0.99975</cdr:y>
    </cdr:to>
    <cdr:sp macro="" textlink="">
      <cdr:nvSpPr>
        <cdr:cNvPr id="37895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34951" y="5341572"/>
          <a:ext cx="2010230" cy="2767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i="0" u="none" strike="noStrike" baseline="0">
              <a:solidFill>
                <a:srgbClr val="000000"/>
              </a:solidFill>
              <a:latin typeface="Times New Roman"/>
              <a:cs typeface="Times New Roman"/>
            </a:rPr>
            <a:t>средний балл регион 71,5</a:t>
          </a:r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662AE-63EF-41F7-B813-B988DB14095B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A0941-FD6A-499F-BC66-B9729D7451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44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A0941-FD6A-499F-BC66-B9729D74511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344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A0941-FD6A-499F-BC66-B9729D74511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52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A0941-FD6A-499F-BC66-B9729D74511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986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A0941-FD6A-499F-BC66-B9729D74511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620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A0941-FD6A-499F-BC66-B9729D74511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232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A0941-FD6A-499F-BC66-B9729D74511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421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6678-A3D5-4487-AF36-444C283A69FC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2B3-A5D1-473A-B204-D446C931D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6678-A3D5-4487-AF36-444C283A69FC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2B3-A5D1-473A-B204-D446C931D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6678-A3D5-4487-AF36-444C283A69FC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2B3-A5D1-473A-B204-D446C931D7F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6678-A3D5-4487-AF36-444C283A69FC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2B3-A5D1-473A-B204-D446C931D7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6678-A3D5-4487-AF36-444C283A69FC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2B3-A5D1-473A-B204-D446C931D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6678-A3D5-4487-AF36-444C283A69FC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2B3-A5D1-473A-B204-D446C931D7F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6678-A3D5-4487-AF36-444C283A69FC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2B3-A5D1-473A-B204-D446C931D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6678-A3D5-4487-AF36-444C283A69FC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2B3-A5D1-473A-B204-D446C931D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6678-A3D5-4487-AF36-444C283A69FC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2B3-A5D1-473A-B204-D446C931D7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6678-A3D5-4487-AF36-444C283A69FC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2B3-A5D1-473A-B204-D446C931D7F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6678-A3D5-4487-AF36-444C283A69FC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D22B3-A5D1-473A-B204-D446C931D7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86A6678-A3D5-4487-AF36-444C283A69FC}" type="datetimeFigureOut">
              <a:rPr lang="ru-RU" smtClean="0"/>
              <a:t>03.09.2018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8AD22B3-A5D1-473A-B204-D446C931D7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453650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800" dirty="0" smtClean="0">
                <a:effectLst/>
              </a:rPr>
              <a:t>       ГБУ ДПО  «КИНЕЛЬСКИЙ РЕСУРСНЫЙ ЦЕНТР»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        САМАРСКОЙ ОБЛАСТИ</a:t>
            </a: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3600" b="1" dirty="0" smtClean="0">
                <a:solidFill>
                  <a:srgbClr val="FF0000"/>
                </a:solidFill>
                <a:effectLst/>
              </a:rPr>
              <a:t>Анализ результатов государственной итоговой аттестации (в формате </a:t>
            </a:r>
            <a:r>
              <a:rPr lang="ru-RU" sz="3600" b="1" dirty="0" smtClean="0">
                <a:solidFill>
                  <a:srgbClr val="FF0000"/>
                </a:solidFill>
              </a:rPr>
              <a:t>ЕГ</a:t>
            </a:r>
            <a:r>
              <a:rPr lang="ru-RU" sz="3600" b="1" dirty="0" smtClean="0">
                <a:solidFill>
                  <a:srgbClr val="FF0000"/>
                </a:solidFill>
                <a:effectLst/>
              </a:rPr>
              <a:t>Э)</a:t>
            </a:r>
            <a:br>
              <a:rPr lang="ru-RU" sz="3600" b="1" dirty="0" smtClean="0">
                <a:solidFill>
                  <a:srgbClr val="FF0000"/>
                </a:solidFill>
                <a:effectLst/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по русскому языку и литературе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365104"/>
            <a:ext cx="5144616" cy="1273696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Августовская конференция педагогических и руководящих работников </a:t>
            </a:r>
            <a:r>
              <a:rPr lang="ru-RU" sz="1800" dirty="0" err="1" smtClean="0">
                <a:solidFill>
                  <a:schemeClr val="tx1"/>
                </a:solidFill>
              </a:rPr>
              <a:t>Кинельского</a:t>
            </a:r>
            <a:r>
              <a:rPr lang="ru-RU" sz="1800" dirty="0" smtClean="0">
                <a:solidFill>
                  <a:schemeClr val="tx1"/>
                </a:solidFill>
              </a:rPr>
              <a:t> образовательного округа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август 2018 </a:t>
            </a:r>
            <a:r>
              <a:rPr lang="ru-RU" sz="1800" dirty="0" smtClean="0">
                <a:solidFill>
                  <a:schemeClr val="tx1"/>
                </a:solidFill>
              </a:rPr>
              <a:t>года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2052" name="Picture 4" descr="arms_samar_o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36" y="476672"/>
            <a:ext cx="118934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61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848015"/>
              </p:ext>
            </p:extLst>
          </p:nvPr>
        </p:nvGraphicFramePr>
        <p:xfrm>
          <a:off x="250825" y="1700213"/>
          <a:ext cx="8029575" cy="442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Сопоставление среднего балла по русскому языку в 11 </a:t>
            </a:r>
            <a:r>
              <a:rPr lang="ru-RU" b="1" dirty="0" smtClean="0">
                <a:solidFill>
                  <a:srgbClr val="FF0000"/>
                </a:solidFill>
              </a:rPr>
              <a:t>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611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58204" cy="936104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Учащиеся, получившие наибольшее количество баллов</a:t>
            </a:r>
            <a:endParaRPr lang="ru-RU" sz="3600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год: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Толкалина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Елизавета Дмитриевна – ГБОУ СОШ № 10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Кинель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Зоркина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Мария Владимировна, учащаяся ГБОУ СОШ №2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п.г.т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Усть-Кинельский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Кинель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Еглашкин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Владислав Валерьевич, учащийся ГБОУ СОШ №11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г.о.Кинель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год: Громко Мария Евгеньевна – ГБОУ СОШ пос. Комсомольский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Кинельский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Курепин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Леонид Валерьевич – ГБОУ СОШ №9 г.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Кинель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90-100б. – ГБОУ СОШ №1 -2 чел., ГБОУ СОШ №2 – 7 чел., ГБОУ СОШ №3 -1 чел.,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 4 – 3 чел., ГБОУ СОШ №5 – 9 чел., ГБОУ СОШ №8 – 1 чел.,  ГБОУ СОШ №9 – 3 чел., ГБОУ СОШ №10 – 1 чел., ГБОУ СОШ №11 – 1 чел., школа-интернат №9 – 1 чел.,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Богдановская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, Георгиевская СОШ, Комсомольская и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Чубовская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– по 1 учащемуся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80-89 б. –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чел., ГБОУ СОШ №2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чел., ГБОУ СОШ №3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- 3чел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 4 – 5 чел., ГБОУ СОШ №5 –12 чел., ГБОУ СОШ №8 – 1 чел.,  ГБОУ СОШ №9 – 10чел., ГБОУ СОШ №10 – 2 чел., ГБОУ СОШ №11 – 5 чел., школа-интернат №9 – 3 чел.,  Георгиевская СОШ -  2 чел.,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Домашкинская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 чел.,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Кинельская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- 1, Комсомольская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- 2 чел.,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Новосарбайская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Октябрьская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Сош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 2 чел.,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Чубовская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СОШ – 3 чел.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901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606442"/>
              </p:ext>
            </p:extLst>
          </p:nvPr>
        </p:nvGraphicFramePr>
        <p:xfrm>
          <a:off x="871538" y="2060848"/>
          <a:ext cx="7408862" cy="4065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Соотношение наибольшего и наименьшего балла по русскому языку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750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90628"/>
              </p:ext>
            </p:extLst>
          </p:nvPr>
        </p:nvGraphicFramePr>
        <p:xfrm>
          <a:off x="251520" y="2132856"/>
          <a:ext cx="8632998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Соотношение наибольшего и наименьшего балла по русскому </a:t>
            </a:r>
            <a:r>
              <a:rPr lang="ru-RU" dirty="0" smtClean="0">
                <a:solidFill>
                  <a:srgbClr val="FF0000"/>
                </a:solidFill>
              </a:rPr>
              <a:t>языку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637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666736"/>
          </a:xfrm>
          <a:solidFill>
            <a:schemeClr val="accent2"/>
          </a:solidFill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84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279976"/>
              </p:ext>
            </p:extLst>
          </p:nvPr>
        </p:nvGraphicFramePr>
        <p:xfrm>
          <a:off x="250825" y="2276473"/>
          <a:ext cx="8642349" cy="4441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815"/>
                <a:gridCol w="936104"/>
                <a:gridCol w="1584176"/>
                <a:gridCol w="2160240"/>
                <a:gridCol w="2881014"/>
              </a:tblGrid>
              <a:tr h="1068892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</a:p>
                    <a:p>
                      <a:r>
                        <a:rPr lang="ru-RU" dirty="0" err="1" smtClean="0"/>
                        <a:t>участ-ников</a:t>
                      </a:r>
                      <a:r>
                        <a:rPr lang="ru-RU" dirty="0" smtClean="0"/>
                        <a:t> ЕГЭ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Доля выпускников, набравших 80 и более баллов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100-бальников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выпускников, не преодолевших минимальную границу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349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29,2%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– ГБОУ СОШ пос. Комсомольский и ГБОУ СОШ №9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0,6% (2 чел.)</a:t>
                      </a:r>
                      <a:endParaRPr lang="ru-RU" dirty="0"/>
                    </a:p>
                  </a:txBody>
                  <a:tcPr/>
                </a:tc>
              </a:tr>
              <a:tr h="7482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22,8%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ГБОУ 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106889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31,3%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ГБОУ СОШ 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1"/>
            <a:ext cx="8507288" cy="1776868"/>
          </a:xfrm>
        </p:spPr>
        <p:txBody>
          <a:bodyPr/>
          <a:lstStyle/>
          <a:p>
            <a:r>
              <a:rPr lang="ru-RU" dirty="0" smtClean="0"/>
              <a:t>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ЕГЭ-2018. Русский язык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232248" cy="1776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6681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 результатах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1340768"/>
            <a:ext cx="3822192" cy="100811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о </a:t>
            </a:r>
            <a:r>
              <a:rPr lang="ru-RU" b="1" dirty="0" err="1" smtClean="0">
                <a:solidFill>
                  <a:srgbClr val="FF0000"/>
                </a:solidFill>
              </a:rPr>
              <a:t>Кинельскому</a:t>
            </a:r>
            <a:r>
              <a:rPr lang="ru-RU" b="1" dirty="0" smtClean="0">
                <a:solidFill>
                  <a:srgbClr val="FF0000"/>
                </a:solidFill>
              </a:rPr>
              <a:t> образовательному округу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2564904"/>
            <a:ext cx="4173859" cy="367240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Отметим тенденцию улучшения результатов по русскому языку.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ЕГЭ по русскому языку доля тех, кто написал работу на высокий балл (от 81 до 100) увеличилась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8,5%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составила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31,25%.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1844825"/>
            <a:ext cx="3822192" cy="864096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о Российской Федерации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4" y="2564904"/>
            <a:ext cx="4103439" cy="3744416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ЕГЭ по русскому языку в целом сопоставимы с прошлогодними, но мы видим повышение доли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высокобальников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одновременным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отсутствием числа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выпускников, которые не смогли преодолеть минимальный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порог.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8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Баллы по ЕГЭ по русскому языку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u="sng" dirty="0" smtClean="0"/>
              <a:t>Наибольший балл            Наименьший балл</a:t>
            </a:r>
          </a:p>
          <a:p>
            <a:pPr algn="ctr"/>
            <a:r>
              <a:rPr lang="ru-RU" sz="1800" dirty="0" smtClean="0"/>
              <a:t>Город – 100б.                                      Город – 65б.</a:t>
            </a:r>
          </a:p>
          <a:p>
            <a:pPr algn="ctr"/>
            <a:r>
              <a:rPr lang="ru-RU" sz="1800" dirty="0" smtClean="0"/>
              <a:t>Район – 96б.                                        Район – 76б.</a:t>
            </a:r>
          </a:p>
          <a:p>
            <a:pPr algn="ctr"/>
            <a:r>
              <a:rPr lang="ru-RU" sz="1800" dirty="0" smtClean="0"/>
              <a:t>Округ – 98б.                                       Округ –  70,5б.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Количество уч-ся, получивших соответственно </a:t>
            </a:r>
          </a:p>
          <a:p>
            <a:pPr algn="ctr"/>
            <a:r>
              <a:rPr lang="ru-RU" sz="1800" u="sng" dirty="0" smtClean="0"/>
              <a:t>0-23б.</a:t>
            </a:r>
            <a:r>
              <a:rPr lang="ru-RU" sz="1800" dirty="0" smtClean="0"/>
              <a:t> – город – 0          </a:t>
            </a:r>
            <a:r>
              <a:rPr lang="ru-RU" sz="1800" u="sng" dirty="0" smtClean="0"/>
              <a:t>24-49б</a:t>
            </a:r>
            <a:r>
              <a:rPr lang="ru-RU" sz="1800" dirty="0" smtClean="0"/>
              <a:t>. - город –12                </a:t>
            </a:r>
            <a:r>
              <a:rPr lang="ru-RU" sz="1800" b="1" u="sng" dirty="0" smtClean="0"/>
              <a:t>50-59б. </a:t>
            </a:r>
            <a:r>
              <a:rPr lang="ru-RU" sz="1800" dirty="0" smtClean="0"/>
              <a:t>– город - 36</a:t>
            </a:r>
          </a:p>
          <a:p>
            <a:pPr algn="ctr"/>
            <a:r>
              <a:rPr lang="ru-RU" sz="1800" dirty="0" smtClean="0"/>
              <a:t>                район – 0                          район – </a:t>
            </a:r>
            <a:r>
              <a:rPr lang="ru-RU" sz="1800" dirty="0"/>
              <a:t>3</a:t>
            </a:r>
            <a:r>
              <a:rPr lang="ru-RU" sz="1800" dirty="0" smtClean="0"/>
              <a:t>                                 район - 12</a:t>
            </a:r>
          </a:p>
          <a:p>
            <a:pPr algn="ctr"/>
            <a:r>
              <a:rPr lang="ru-RU" sz="1800" dirty="0" smtClean="0"/>
              <a:t>                округ – 0                            округ – 15                                  округ -  48</a:t>
            </a:r>
          </a:p>
          <a:p>
            <a:pPr algn="ctr"/>
            <a:r>
              <a:rPr lang="ru-RU" sz="1800" b="1" u="sng" dirty="0" smtClean="0"/>
              <a:t>60-69б. </a:t>
            </a:r>
            <a:r>
              <a:rPr lang="ru-RU" sz="1800" dirty="0" smtClean="0"/>
              <a:t>– город – 67            </a:t>
            </a:r>
            <a:r>
              <a:rPr lang="ru-RU" sz="1800" b="1" u="sng" dirty="0" smtClean="0"/>
              <a:t>70-79б.</a:t>
            </a:r>
            <a:r>
              <a:rPr lang="ru-RU" sz="1800" dirty="0" smtClean="0"/>
              <a:t> - город – 69              </a:t>
            </a:r>
            <a:r>
              <a:rPr lang="ru-RU" sz="1800" b="1" u="sng" dirty="0" smtClean="0"/>
              <a:t>80-89б</a:t>
            </a:r>
            <a:r>
              <a:rPr lang="ru-RU" sz="1800" dirty="0" smtClean="0"/>
              <a:t>. – город - 54</a:t>
            </a:r>
          </a:p>
          <a:p>
            <a:pPr algn="ctr"/>
            <a:r>
              <a:rPr lang="ru-RU" sz="1800" dirty="0" smtClean="0"/>
              <a:t>                  район – 21                             район - 22                               район - 20</a:t>
            </a:r>
          </a:p>
          <a:p>
            <a:pPr algn="ctr"/>
            <a:r>
              <a:rPr lang="ru-RU" sz="1800" dirty="0" smtClean="0"/>
              <a:t>                  округ – </a:t>
            </a:r>
            <a:r>
              <a:rPr lang="ru-RU" sz="1800" dirty="0"/>
              <a:t> </a:t>
            </a:r>
            <a:r>
              <a:rPr lang="ru-RU" sz="1800" dirty="0" smtClean="0"/>
              <a:t>88                            округ – 91                               округ – 74</a:t>
            </a:r>
            <a:endParaRPr lang="ru-RU" sz="1800" dirty="0"/>
          </a:p>
          <a:p>
            <a:pPr algn="ctr"/>
            <a:r>
              <a:rPr lang="ru-RU" sz="1800" b="1" u="sng" dirty="0" smtClean="0"/>
              <a:t>90-100б.</a:t>
            </a:r>
            <a:r>
              <a:rPr lang="ru-RU" sz="1800" dirty="0" smtClean="0"/>
              <a:t> - город – 29             </a:t>
            </a:r>
          </a:p>
          <a:p>
            <a:pPr algn="ctr"/>
            <a:r>
              <a:rPr lang="ru-RU" sz="1800" dirty="0" smtClean="0"/>
              <a:t>                    район – 7                 </a:t>
            </a:r>
          </a:p>
          <a:p>
            <a:pPr algn="ctr"/>
            <a:r>
              <a:rPr lang="ru-RU" sz="1800" dirty="0" smtClean="0"/>
              <a:t>                    округ – 36</a:t>
            </a:r>
          </a:p>
          <a:p>
            <a:pPr algn="ctr"/>
            <a:r>
              <a:rPr lang="ru-RU" sz="1800" u="sng" dirty="0" smtClean="0"/>
              <a:t>Всего сдавали ЕГЭ </a:t>
            </a:r>
            <a:r>
              <a:rPr lang="ru-RU" sz="1800" dirty="0" smtClean="0"/>
              <a:t>по округу – </a:t>
            </a:r>
            <a:r>
              <a:rPr lang="ru-RU" sz="1800" b="1" dirty="0" smtClean="0"/>
              <a:t>352</a:t>
            </a:r>
            <a:r>
              <a:rPr lang="ru-RU" sz="1800" dirty="0" smtClean="0"/>
              <a:t>чел. </a:t>
            </a:r>
          </a:p>
          <a:p>
            <a:pPr algn="ctr"/>
            <a:r>
              <a:rPr lang="ru-RU" sz="1800" u="sng" dirty="0" smtClean="0"/>
              <a:t>Преодолели минимальный порог </a:t>
            </a:r>
            <a:r>
              <a:rPr lang="ru-RU" sz="1800" dirty="0" smtClean="0"/>
              <a:t>– 352чел. (</a:t>
            </a:r>
            <a:r>
              <a:rPr lang="ru-RU" sz="1800" b="1" dirty="0" smtClean="0"/>
              <a:t>100,0%</a:t>
            </a:r>
            <a:r>
              <a:rPr lang="ru-RU" sz="1800" dirty="0" smtClean="0"/>
              <a:t>)</a:t>
            </a:r>
          </a:p>
          <a:p>
            <a:pPr algn="ctr"/>
            <a:r>
              <a:rPr lang="ru-RU" sz="1800" u="sng" dirty="0" smtClean="0"/>
              <a:t>Не преодолели минимальный порог </a:t>
            </a:r>
            <a:r>
              <a:rPr lang="ru-RU" sz="1800" dirty="0" smtClean="0"/>
              <a:t>– 0 (</a:t>
            </a:r>
            <a:r>
              <a:rPr lang="ru-RU" sz="1800" b="1" dirty="0" smtClean="0"/>
              <a:t>0%</a:t>
            </a:r>
            <a:r>
              <a:rPr lang="ru-RU" sz="1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23383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718062"/>
              </p:ext>
            </p:extLst>
          </p:nvPr>
        </p:nvGraphicFramePr>
        <p:xfrm>
          <a:off x="467544" y="1916832"/>
          <a:ext cx="8496944" cy="4209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Рейтинг образовательных учреждений по </a:t>
            </a:r>
            <a:r>
              <a:rPr lang="ru-RU" sz="3200" b="1" dirty="0">
                <a:solidFill>
                  <a:srgbClr val="FF0000"/>
                </a:solidFill>
              </a:rPr>
              <a:t>р</a:t>
            </a:r>
            <a:r>
              <a:rPr lang="ru-RU" sz="3200" b="1" dirty="0" smtClean="0">
                <a:solidFill>
                  <a:srgbClr val="FF0000"/>
                </a:solidFill>
              </a:rPr>
              <a:t>езультатам ЕГЭ. Русский язык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(2014-2016 гг.)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466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96748"/>
              </p:ext>
            </p:extLst>
          </p:nvPr>
        </p:nvGraphicFramePr>
        <p:xfrm>
          <a:off x="457200" y="1600200"/>
          <a:ext cx="8219256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Рейтинг образовательных учреждений по результатам </a:t>
            </a:r>
            <a:r>
              <a:rPr lang="ru-RU" sz="3200" b="1" dirty="0" smtClean="0">
                <a:solidFill>
                  <a:srgbClr val="FF0000"/>
                </a:solidFill>
              </a:rPr>
              <a:t>ЕГЭ. Русский язык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208536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Рейтинг образовательных учреждений по результатам </a:t>
            </a:r>
            <a:r>
              <a:rPr lang="ru-RU" sz="3200" b="1" dirty="0" smtClean="0">
                <a:solidFill>
                  <a:srgbClr val="FF0000"/>
                </a:solidFill>
              </a:rPr>
              <a:t>ЕГЭ-2016. </a:t>
            </a:r>
            <a:r>
              <a:rPr lang="ru-RU" sz="3200" b="1" dirty="0">
                <a:solidFill>
                  <a:srgbClr val="FF0000"/>
                </a:solidFill>
              </a:rPr>
              <a:t>Русский язык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771479"/>
              </p:ext>
            </p:extLst>
          </p:nvPr>
        </p:nvGraphicFramePr>
        <p:xfrm>
          <a:off x="251520" y="1700809"/>
          <a:ext cx="86409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595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36420"/>
              </p:ext>
            </p:extLst>
          </p:nvPr>
        </p:nvGraphicFramePr>
        <p:xfrm>
          <a:off x="395536" y="1052736"/>
          <a:ext cx="8064894" cy="57056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7931"/>
                <a:gridCol w="1582321"/>
                <a:gridCol w="1582321"/>
                <a:gridCol w="1582321"/>
              </a:tblGrid>
              <a:tr h="360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</a:t>
                      </a:r>
                      <a:r>
                        <a:rPr lang="ru-RU" sz="1600" baseline="0" dirty="0" smtClean="0">
                          <a:effectLst/>
                        </a:rPr>
                        <a:t> ОО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2013/14 уч.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2014/15 уч. год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2015/16 уч. год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1757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ГБОУ СОШ №1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1113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ГБОУ СОШ №2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71,8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2074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ГБОУ СОШ №5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67,4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ГБОУ СОШ №4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2392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ГБОУ СОШ №8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308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ГБОУ СОШ №9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ГБОУ СОШ №10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66,7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1180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ГБОУ СОШ №11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1976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Алакаевская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64,5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14981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Богдановская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75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1739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Бузаевская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80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84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1260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Георгиевская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69,4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74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150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Комсомольская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69,3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157798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Красносамарская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82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16541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М.-Малышевская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290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Новосабайская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65,2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82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77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1251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Октябрьская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65,5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772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Сколковская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76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78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  <a:tr h="2981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Чубовская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6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72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80</a:t>
                      </a:r>
                      <a:endParaRPr lang="ru-RU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01" marR="64401" marT="0" marB="0" anchor="b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12474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Общеобразовательные учреждения с рейтингом выше среднего балла округа и региона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582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Сопоставление среднего балла по русскому языку в 11 классе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664345"/>
              </p:ext>
            </p:extLst>
          </p:nvPr>
        </p:nvGraphicFramePr>
        <p:xfrm>
          <a:off x="251520" y="1772816"/>
          <a:ext cx="8640960" cy="4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9315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802</TotalTime>
  <Words>807</Words>
  <Application>Microsoft Office PowerPoint</Application>
  <PresentationFormat>Экран (4:3)</PresentationFormat>
  <Paragraphs>139</Paragraphs>
  <Slides>14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       ГБУ ДПО  «КИНЕЛЬСКИЙ РЕСУРСНЫЙ ЦЕНТР»         САМАРСКОЙ ОБЛАСТИ  Анализ результатов государственной итоговой аттестации (в формате ЕГЭ) по русскому языку и литературе </vt:lpstr>
      <vt:lpstr>                ЕГЭ-2018. Русский язык</vt:lpstr>
      <vt:lpstr>О результатах</vt:lpstr>
      <vt:lpstr>Баллы по ЕГЭ по русскому языку</vt:lpstr>
      <vt:lpstr>Рейтинг образовательных учреждений по результатам ЕГЭ. Русский язык  (2014-2016 гг.)</vt:lpstr>
      <vt:lpstr>Рейтинг образовательных учреждений по результатам ЕГЭ. Русский язык</vt:lpstr>
      <vt:lpstr>Рейтинг образовательных учреждений по результатам ЕГЭ-2016. Русский язык</vt:lpstr>
      <vt:lpstr>Общеобразовательные учреждения с рейтингом выше среднего балла округа и региона</vt:lpstr>
      <vt:lpstr>Сопоставление среднего балла по русскому языку в 11 классе</vt:lpstr>
      <vt:lpstr>Сопоставление среднего балла по русскому языку в 11 классе</vt:lpstr>
      <vt:lpstr>Учащиеся, получившие наибольшее количество баллов</vt:lpstr>
      <vt:lpstr>Соотношение наибольшего и наименьшего балла по русскому языку</vt:lpstr>
      <vt:lpstr>Соотношение наибольшего и наименьшего балла по русскому языку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ДПО ЦПК «КИНЕЛЬСКИЙ РЕСУРСНЫЙ ЦЕНТР»         САМАРСКОЙ ОБЛАСТИ Анализ результатов итоговой аттестациия</dc:title>
  <dc:creator>Лилия Тагировна</dc:creator>
  <cp:lastModifiedBy>Лилия Тагировна</cp:lastModifiedBy>
  <cp:revision>49</cp:revision>
  <dcterms:created xsi:type="dcterms:W3CDTF">2016-08-18T04:45:15Z</dcterms:created>
  <dcterms:modified xsi:type="dcterms:W3CDTF">2018-09-03T09:09:13Z</dcterms:modified>
</cp:coreProperties>
</file>